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61" r:id="rId4"/>
    <p:sldId id="262" r:id="rId5"/>
    <p:sldId id="263" r:id="rId6"/>
    <p:sldId id="264" r:id="rId7"/>
    <p:sldId id="266" r:id="rId8"/>
    <p:sldId id="258" r:id="rId9"/>
    <p:sldId id="259" r:id="rId10"/>
    <p:sldId id="260" r:id="rId11"/>
    <p:sldId id="265" r:id="rId12"/>
    <p:sldId id="267" r:id="rId13"/>
  </p:sldIdLst>
  <p:sldSz cx="16256000" cy="9144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3E4"/>
    <a:srgbClr val="F9F4E8"/>
    <a:srgbClr val="F0F0E4"/>
    <a:srgbClr val="F8F4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42" autoAdjust="0"/>
    <p:restoredTop sz="71918" autoAdjust="0"/>
  </p:normalViewPr>
  <p:slideViewPr>
    <p:cSldViewPr>
      <p:cViewPr varScale="1">
        <p:scale>
          <a:sx n="64" d="100"/>
          <a:sy n="64" d="100"/>
        </p:scale>
        <p:origin x="656" y="1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vil Wooding" userId="0f43048b6d5905da" providerId="LiveId" clId="{1B87B1B8-54E0-5413-9801-8C8A99EE8B96}"/>
    <pc:docChg chg="undo custSel modSld sldOrd modMainMaster">
      <pc:chgData name="Bevil Wooding" userId="0f43048b6d5905da" providerId="LiveId" clId="{1B87B1B8-54E0-5413-9801-8C8A99EE8B96}" dt="2026-08-24T15:36:28.407" v="336" actId="732"/>
      <pc:docMkLst>
        <pc:docMk/>
      </pc:docMkLst>
      <pc:sldChg chg="addSp modSp mod setBg">
        <pc:chgData name="Bevil Wooding" userId="0f43048b6d5905da" providerId="LiveId" clId="{1B87B1B8-54E0-5413-9801-8C8A99EE8B96}" dt="2026-08-24T13:25:19.292" v="10" actId="1076"/>
        <pc:sldMkLst>
          <pc:docMk/>
          <pc:sldMk cId="0" sldId="256"/>
        </pc:sldMkLst>
        <pc:picChg chg="mod modCrop">
          <ac:chgData name="Bevil Wooding" userId="0f43048b6d5905da" providerId="LiveId" clId="{1B87B1B8-54E0-5413-9801-8C8A99EE8B96}" dt="2026-08-24T13:24:59.131" v="7" actId="1076"/>
          <ac:picMkLst>
            <pc:docMk/>
            <pc:sldMk cId="0" sldId="256"/>
            <ac:picMk id="2" creationId="{00000000-0000-0000-0000-000000000000}"/>
          </ac:picMkLst>
        </pc:picChg>
        <pc:picChg chg="add mod">
          <ac:chgData name="Bevil Wooding" userId="0f43048b6d5905da" providerId="LiveId" clId="{1B87B1B8-54E0-5413-9801-8C8A99EE8B96}" dt="2026-08-24T13:25:19.292" v="10" actId="1076"/>
          <ac:picMkLst>
            <pc:docMk/>
            <pc:sldMk cId="0" sldId="256"/>
            <ac:picMk id="3" creationId="{5331899A-9344-7F7D-19F1-76E81AE263FE}"/>
          </ac:picMkLst>
        </pc:picChg>
      </pc:sldChg>
      <pc:sldChg chg="addSp modSp mod modNotesTx">
        <pc:chgData name="Bevil Wooding" userId="0f43048b6d5905da" providerId="LiveId" clId="{1B87B1B8-54E0-5413-9801-8C8A99EE8B96}" dt="2026-08-24T15:26:01.599" v="82" actId="1076"/>
        <pc:sldMkLst>
          <pc:docMk/>
          <pc:sldMk cId="0" sldId="257"/>
        </pc:sldMkLst>
        <pc:picChg chg="mod modCrop">
          <ac:chgData name="Bevil Wooding" userId="0f43048b6d5905da" providerId="LiveId" clId="{1B87B1B8-54E0-5413-9801-8C8A99EE8B96}" dt="2026-08-24T15:25:59.332" v="81" actId="1076"/>
          <ac:picMkLst>
            <pc:docMk/>
            <pc:sldMk cId="0" sldId="257"/>
            <ac:picMk id="2" creationId="{00000000-0000-0000-0000-000000000000}"/>
          </ac:picMkLst>
        </pc:picChg>
        <pc:picChg chg="add mod">
          <ac:chgData name="Bevil Wooding" userId="0f43048b6d5905da" providerId="LiveId" clId="{1B87B1B8-54E0-5413-9801-8C8A99EE8B96}" dt="2026-08-24T15:07:35.526" v="14" actId="1076"/>
          <ac:picMkLst>
            <pc:docMk/>
            <pc:sldMk cId="0" sldId="257"/>
            <ac:picMk id="3" creationId="{764A2DFF-AE1F-0034-1670-B615F68097B0}"/>
          </ac:picMkLst>
        </pc:picChg>
        <pc:picChg chg="add mod">
          <ac:chgData name="Bevil Wooding" userId="0f43048b6d5905da" providerId="LiveId" clId="{1B87B1B8-54E0-5413-9801-8C8A99EE8B96}" dt="2026-08-24T15:10:52.668" v="29" actId="207"/>
          <ac:picMkLst>
            <pc:docMk/>
            <pc:sldMk cId="0" sldId="257"/>
            <ac:picMk id="4" creationId="{E65C594C-B472-2CCD-C3D1-60F103D8B7BE}"/>
          </ac:picMkLst>
        </pc:picChg>
        <pc:picChg chg="add mod">
          <ac:chgData name="Bevil Wooding" userId="0f43048b6d5905da" providerId="LiveId" clId="{1B87B1B8-54E0-5413-9801-8C8A99EE8B96}" dt="2026-08-24T15:26:01.599" v="82" actId="1076"/>
          <ac:picMkLst>
            <pc:docMk/>
            <pc:sldMk cId="0" sldId="257"/>
            <ac:picMk id="5" creationId="{9F31E189-683B-D2EC-8D99-DD4466FA0760}"/>
          </ac:picMkLst>
        </pc:picChg>
      </pc:sldChg>
      <pc:sldChg chg="modSp mod modNotesTx">
        <pc:chgData name="Bevil Wooding" userId="0f43048b6d5905da" providerId="LiveId" clId="{1B87B1B8-54E0-5413-9801-8C8A99EE8B96}" dt="2026-08-24T15:34:45.955" v="335" actId="1076"/>
        <pc:sldMkLst>
          <pc:docMk/>
          <pc:sldMk cId="0" sldId="258"/>
        </pc:sldMkLst>
        <pc:picChg chg="mod modCrop">
          <ac:chgData name="Bevil Wooding" userId="0f43048b6d5905da" providerId="LiveId" clId="{1B87B1B8-54E0-5413-9801-8C8A99EE8B96}" dt="2026-08-24T15:34:45.955" v="335" actId="1076"/>
          <ac:picMkLst>
            <pc:docMk/>
            <pc:sldMk cId="0" sldId="258"/>
            <ac:picMk id="2" creationId="{00000000-0000-0000-0000-000000000000}"/>
          </ac:picMkLst>
        </pc:picChg>
      </pc:sldChg>
      <pc:sldChg chg="addSp modSp mod ord">
        <pc:chgData name="Bevil Wooding" userId="0f43048b6d5905da" providerId="LiveId" clId="{1B87B1B8-54E0-5413-9801-8C8A99EE8B96}" dt="2026-08-24T15:26:35.241" v="90" actId="1035"/>
        <pc:sldMkLst>
          <pc:docMk/>
          <pc:sldMk cId="0" sldId="261"/>
        </pc:sldMkLst>
        <pc:picChg chg="mod modCrop">
          <ac:chgData name="Bevil Wooding" userId="0f43048b6d5905da" providerId="LiveId" clId="{1B87B1B8-54E0-5413-9801-8C8A99EE8B96}" dt="2026-08-24T15:26:35.241" v="90" actId="1035"/>
          <ac:picMkLst>
            <pc:docMk/>
            <pc:sldMk cId="0" sldId="261"/>
            <ac:picMk id="2" creationId="{00000000-0000-0000-0000-000000000000}"/>
          </ac:picMkLst>
        </pc:picChg>
        <pc:picChg chg="add mod">
          <ac:chgData name="Bevil Wooding" userId="0f43048b6d5905da" providerId="LiveId" clId="{1B87B1B8-54E0-5413-9801-8C8A99EE8B96}" dt="2026-08-24T15:26:29.398" v="87"/>
          <ac:picMkLst>
            <pc:docMk/>
            <pc:sldMk cId="0" sldId="261"/>
            <ac:picMk id="3" creationId="{FB655697-07B1-F9B0-FFAE-D72683B4EF6D}"/>
          </ac:picMkLst>
        </pc:picChg>
      </pc:sldChg>
      <pc:sldChg chg="addSp modSp mod ord">
        <pc:chgData name="Bevil Wooding" userId="0f43048b6d5905da" providerId="LiveId" clId="{1B87B1B8-54E0-5413-9801-8C8A99EE8B96}" dt="2026-08-24T15:27:12.434" v="94"/>
        <pc:sldMkLst>
          <pc:docMk/>
          <pc:sldMk cId="0" sldId="262"/>
        </pc:sldMkLst>
        <pc:picChg chg="mod modCrop">
          <ac:chgData name="Bevil Wooding" userId="0f43048b6d5905da" providerId="LiveId" clId="{1B87B1B8-54E0-5413-9801-8C8A99EE8B96}" dt="2026-08-24T15:27:10.326" v="93" actId="1076"/>
          <ac:picMkLst>
            <pc:docMk/>
            <pc:sldMk cId="0" sldId="262"/>
            <ac:picMk id="2" creationId="{00000000-0000-0000-0000-000000000000}"/>
          </ac:picMkLst>
        </pc:picChg>
        <pc:picChg chg="add mod">
          <ac:chgData name="Bevil Wooding" userId="0f43048b6d5905da" providerId="LiveId" clId="{1B87B1B8-54E0-5413-9801-8C8A99EE8B96}" dt="2026-08-24T15:27:12.434" v="94"/>
          <ac:picMkLst>
            <pc:docMk/>
            <pc:sldMk cId="0" sldId="262"/>
            <ac:picMk id="3" creationId="{7CED95E1-658D-6D61-99B9-ABE0CE31804C}"/>
          </ac:picMkLst>
        </pc:picChg>
      </pc:sldChg>
      <pc:sldChg chg="addSp modSp mod ord">
        <pc:chgData name="Bevil Wooding" userId="0f43048b6d5905da" providerId="LiveId" clId="{1B87B1B8-54E0-5413-9801-8C8A99EE8B96}" dt="2026-08-24T15:30:03.408" v="208" actId="11529"/>
        <pc:sldMkLst>
          <pc:docMk/>
          <pc:sldMk cId="0" sldId="263"/>
        </pc:sldMkLst>
        <pc:spChg chg="add mod">
          <ac:chgData name="Bevil Wooding" userId="0f43048b6d5905da" providerId="LiveId" clId="{1B87B1B8-54E0-5413-9801-8C8A99EE8B96}" dt="2026-08-24T15:29:52.302" v="207" actId="403"/>
          <ac:spMkLst>
            <pc:docMk/>
            <pc:sldMk cId="0" sldId="263"/>
            <ac:spMk id="4" creationId="{24D63E98-CA20-6E42-EB9D-8603C2920B42}"/>
          </ac:spMkLst>
        </pc:spChg>
        <pc:picChg chg="mod modCrop">
          <ac:chgData name="Bevil Wooding" userId="0f43048b6d5905da" providerId="LiveId" clId="{1B87B1B8-54E0-5413-9801-8C8A99EE8B96}" dt="2026-08-24T15:29:33.821" v="203" actId="1076"/>
          <ac:picMkLst>
            <pc:docMk/>
            <pc:sldMk cId="0" sldId="263"/>
            <ac:picMk id="2" creationId="{00000000-0000-0000-0000-000000000000}"/>
          </ac:picMkLst>
        </pc:picChg>
        <pc:picChg chg="add mod">
          <ac:chgData name="Bevil Wooding" userId="0f43048b6d5905da" providerId="LiveId" clId="{1B87B1B8-54E0-5413-9801-8C8A99EE8B96}" dt="2026-08-24T15:27:38.798" v="98"/>
          <ac:picMkLst>
            <pc:docMk/>
            <pc:sldMk cId="0" sldId="263"/>
            <ac:picMk id="3" creationId="{0FF9F7E7-B35C-9370-880B-4A6E0A14FF8A}"/>
          </ac:picMkLst>
        </pc:picChg>
        <pc:cxnChg chg="add">
          <ac:chgData name="Bevil Wooding" userId="0f43048b6d5905da" providerId="LiveId" clId="{1B87B1B8-54E0-5413-9801-8C8A99EE8B96}" dt="2026-08-24T15:30:03.408" v="208" actId="11529"/>
          <ac:cxnSpMkLst>
            <pc:docMk/>
            <pc:sldMk cId="0" sldId="263"/>
            <ac:cxnSpMk id="6" creationId="{331C655F-A6C6-A702-6AFB-D8943B0E750F}"/>
          </ac:cxnSpMkLst>
        </pc:cxnChg>
      </pc:sldChg>
      <pc:sldChg chg="addSp delSp modSp mod ord">
        <pc:chgData name="Bevil Wooding" userId="0f43048b6d5905da" providerId="LiveId" clId="{1B87B1B8-54E0-5413-9801-8C8A99EE8B96}" dt="2026-08-24T15:33:54.557" v="328" actId="14100"/>
        <pc:sldMkLst>
          <pc:docMk/>
          <pc:sldMk cId="0" sldId="264"/>
        </pc:sldMkLst>
        <pc:spChg chg="add del mod">
          <ac:chgData name="Bevil Wooding" userId="0f43048b6d5905da" providerId="LiveId" clId="{1B87B1B8-54E0-5413-9801-8C8A99EE8B96}" dt="2026-08-24T15:32:22.339" v="310" actId="21"/>
          <ac:spMkLst>
            <pc:docMk/>
            <pc:sldMk cId="0" sldId="264"/>
            <ac:spMk id="3" creationId="{8B3EBB94-60C0-159B-D4E6-73792CB16A2C}"/>
          </ac:spMkLst>
        </pc:spChg>
        <pc:spChg chg="add del mod">
          <ac:chgData name="Bevil Wooding" userId="0f43048b6d5905da" providerId="LiveId" clId="{1B87B1B8-54E0-5413-9801-8C8A99EE8B96}" dt="2026-08-24T15:32:13.933" v="304" actId="22"/>
          <ac:spMkLst>
            <pc:docMk/>
            <pc:sldMk cId="0" sldId="264"/>
            <ac:spMk id="6" creationId="{6783A3CB-E718-6123-5D43-331C4083B035}"/>
          </ac:spMkLst>
        </pc:spChg>
        <pc:spChg chg="add mod">
          <ac:chgData name="Bevil Wooding" userId="0f43048b6d5905da" providerId="LiveId" clId="{1B87B1B8-54E0-5413-9801-8C8A99EE8B96}" dt="2026-08-24T15:33:50.523" v="326" actId="404"/>
          <ac:spMkLst>
            <pc:docMk/>
            <pc:sldMk cId="0" sldId="264"/>
            <ac:spMk id="7" creationId="{78DF131F-0269-D24D-03C3-E1CC06486FCC}"/>
          </ac:spMkLst>
        </pc:spChg>
        <pc:picChg chg="mod modCrop">
          <ac:chgData name="Bevil Wooding" userId="0f43048b6d5905da" providerId="LiveId" clId="{1B87B1B8-54E0-5413-9801-8C8A99EE8B96}" dt="2026-08-24T15:33:54.557" v="328" actId="14100"/>
          <ac:picMkLst>
            <pc:docMk/>
            <pc:sldMk cId="0" sldId="264"/>
            <ac:picMk id="2" creationId="{00000000-0000-0000-0000-000000000000}"/>
          </ac:picMkLst>
        </pc:picChg>
        <pc:cxnChg chg="add mod">
          <ac:chgData name="Bevil Wooding" userId="0f43048b6d5905da" providerId="LiveId" clId="{1B87B1B8-54E0-5413-9801-8C8A99EE8B96}" dt="2026-08-24T15:30:48.065" v="209"/>
          <ac:cxnSpMkLst>
            <pc:docMk/>
            <pc:sldMk cId="0" sldId="264"/>
            <ac:cxnSpMk id="4" creationId="{6F855865-E874-C8C6-A713-3C96E5CFC69B}"/>
          </ac:cxnSpMkLst>
        </pc:cxnChg>
      </pc:sldChg>
      <pc:sldChg chg="modSp mod ord">
        <pc:chgData name="Bevil Wooding" userId="0f43048b6d5905da" providerId="LiveId" clId="{1B87B1B8-54E0-5413-9801-8C8A99EE8B96}" dt="2026-08-24T15:36:28.407" v="336" actId="732"/>
        <pc:sldMkLst>
          <pc:docMk/>
          <pc:sldMk cId="0" sldId="266"/>
        </pc:sldMkLst>
        <pc:picChg chg="mod modCrop">
          <ac:chgData name="Bevil Wooding" userId="0f43048b6d5905da" providerId="LiveId" clId="{1B87B1B8-54E0-5413-9801-8C8A99EE8B96}" dt="2026-08-24T15:36:28.407" v="336" actId="732"/>
          <ac:picMkLst>
            <pc:docMk/>
            <pc:sldMk cId="0" sldId="266"/>
            <ac:picMk id="2" creationId="{00000000-0000-0000-0000-000000000000}"/>
          </ac:picMkLst>
        </pc:picChg>
      </pc:sldChg>
      <pc:sldMasterChg chg="setBg">
        <pc:chgData name="Bevil Wooding" userId="0f43048b6d5905da" providerId="LiveId" clId="{1B87B1B8-54E0-5413-9801-8C8A99EE8B96}" dt="2026-08-24T15:25:16.886" v="68"/>
        <pc:sldMasterMkLst>
          <pc:docMk/>
          <pc:sldMasterMk cId="0" sldId="214748364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A429C3-6DA4-CC4B-BE99-3D7CC5D1B0BF}" type="datetimeFigureOut">
              <a:rPr lang="en-US" smtClean="0"/>
              <a:t>8/24/26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CBF418-F98C-A04A-B8FD-6F140A4BD0B8}" type="slidenum">
              <a:rPr lang="en-US" smtClean="0"/>
              <a:t>‹#›</a:t>
            </a:fld>
            <a:endParaRPr lang="en-US"/>
          </a:p>
        </p:txBody>
      </p:sp>
    </p:spTree>
    <p:extLst>
      <p:ext uri="{BB962C8B-B14F-4D97-AF65-F5344CB8AC3E}">
        <p14:creationId xmlns:p14="http://schemas.microsoft.com/office/powerpoint/2010/main" val="1593474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Internet has become foundational to economic activity, public services, institutional operations, communication, education, innovation and everyday life. Yet much of the infrastructure that makes this possible remains outside the direct view of the people and institutions that depend upon it.</a:t>
            </a:r>
          </a:p>
          <a:p>
            <a:r>
              <a:rPr lang="en-US" dirty="0"/>
              <a:t>This session makes that infrastructure visible.</a:t>
            </a:r>
          </a:p>
          <a:p>
            <a:r>
              <a:rPr lang="en-US" dirty="0"/>
              <a:t>It introduces Critical Internet Infrastructure through the relationship between </a:t>
            </a:r>
            <a:r>
              <a:rPr lang="en-US" b="1" dirty="0"/>
              <a:t>capability, dependency and consequence</a:t>
            </a:r>
            <a:r>
              <a:rPr lang="en-US" dirty="0"/>
              <a:t>; provides participants with a practical way to assess criticality; explains how resilience is created and sustained; and shows why infrastructure development requires engagement from a wider community than technical practitioners alone.</a:t>
            </a:r>
          </a:p>
          <a:p>
            <a:r>
              <a:rPr lang="en-US" dirty="0"/>
              <a:t>The session ultimately connects Critical Internet Infrastructure to Internet governance by demonstrating that its resilience is shaped through decisions about technology, investment, policy, regulation, research, institutional capability, security, coordination and public interest.</a:t>
            </a:r>
          </a:p>
          <a:p>
            <a:endParaRPr lang="en-US" dirty="0"/>
          </a:p>
        </p:txBody>
      </p:sp>
      <p:sp>
        <p:nvSpPr>
          <p:cNvPr id="4" name="Slide Number Placeholder 3"/>
          <p:cNvSpPr>
            <a:spLocks noGrp="1"/>
          </p:cNvSpPr>
          <p:nvPr>
            <p:ph type="sldNum" sz="quarter" idx="5"/>
          </p:nvPr>
        </p:nvSpPr>
        <p:spPr/>
        <p:txBody>
          <a:bodyPr/>
          <a:lstStyle/>
          <a:p>
            <a:fld id="{FECBF418-F98C-A04A-B8FD-6F140A4BD0B8}" type="slidenum">
              <a:rPr lang="en-US" smtClean="0"/>
              <a:t>1</a:t>
            </a:fld>
            <a:endParaRPr lang="en-US"/>
          </a:p>
        </p:txBody>
      </p:sp>
    </p:spTree>
    <p:extLst>
      <p:ext uri="{BB962C8B-B14F-4D97-AF65-F5344CB8AC3E}">
        <p14:creationId xmlns:p14="http://schemas.microsoft.com/office/powerpoint/2010/main" val="916400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Infrastructure becomes critical because important things depend upon it.</a:t>
            </a:r>
            <a:endParaRPr lang="en-US" dirty="0"/>
          </a:p>
          <a:p>
            <a:br>
              <a:rPr lang="en-US" dirty="0"/>
            </a:br>
            <a:r>
              <a:rPr lang="en-US" dirty="0"/>
              <a:t>Here’s the flow:</a:t>
            </a:r>
          </a:p>
          <a:p>
            <a:r>
              <a:rPr lang="en-US" b="1" dirty="0"/>
              <a:t>The Internet enables capability.</a:t>
            </a:r>
            <a:br>
              <a:rPr lang="en-US" b="1" dirty="0"/>
            </a:br>
            <a:r>
              <a:rPr lang="en-US" b="1" dirty="0"/>
              <a:t>Capability depends upon infrastructure.</a:t>
            </a:r>
            <a:br>
              <a:rPr lang="en-US" b="1" dirty="0"/>
            </a:br>
            <a:r>
              <a:rPr lang="en-US" b="1" dirty="0"/>
              <a:t>Dependency creates criticality.</a:t>
            </a:r>
            <a:br>
              <a:rPr lang="en-US" b="1" dirty="0"/>
            </a:br>
            <a:r>
              <a:rPr lang="en-US" b="1" dirty="0"/>
              <a:t>Criticality creates consequence.</a:t>
            </a:r>
            <a:br>
              <a:rPr lang="en-US" b="1" dirty="0"/>
            </a:br>
            <a:br>
              <a:rPr lang="en-US" b="1" dirty="0"/>
            </a:br>
            <a:r>
              <a:rPr lang="en-US" b="1" dirty="0"/>
              <a:t>Understanding criticality informs resilience.</a:t>
            </a:r>
            <a:br>
              <a:rPr lang="en-US" b="1" dirty="0"/>
            </a:br>
            <a:r>
              <a:rPr lang="en-US" b="1" dirty="0"/>
              <a:t>Understanding creates agency.</a:t>
            </a:r>
            <a:br>
              <a:rPr lang="en-US" b="1" dirty="0"/>
            </a:br>
            <a:r>
              <a:rPr lang="en-US" b="1" dirty="0"/>
              <a:t>Agency broadens participation.</a:t>
            </a:r>
            <a:br>
              <a:rPr lang="en-US" b="1" dirty="0"/>
            </a:br>
            <a:r>
              <a:rPr lang="en-US" b="1" dirty="0"/>
              <a:t>Participation shapes investment, policy and development.</a:t>
            </a:r>
            <a:br>
              <a:rPr lang="en-US" b="1" dirty="0"/>
            </a:br>
            <a:r>
              <a:rPr lang="en-US" b="1" dirty="0"/>
              <a:t>These are Internet governance choices.</a:t>
            </a:r>
            <a:endParaRPr lang="en-US" dirty="0"/>
          </a:p>
          <a:p>
            <a:endParaRPr lang="en-US" dirty="0"/>
          </a:p>
        </p:txBody>
      </p:sp>
      <p:sp>
        <p:nvSpPr>
          <p:cNvPr id="4" name="Slide Number Placeholder 3"/>
          <p:cNvSpPr>
            <a:spLocks noGrp="1"/>
          </p:cNvSpPr>
          <p:nvPr>
            <p:ph type="sldNum" sz="quarter" idx="5"/>
          </p:nvPr>
        </p:nvSpPr>
        <p:spPr/>
        <p:txBody>
          <a:bodyPr/>
          <a:lstStyle/>
          <a:p>
            <a:fld id="{FECBF418-F98C-A04A-B8FD-6F140A4BD0B8}" type="slidenum">
              <a:rPr lang="en-US" smtClean="0"/>
              <a:t>2</a:t>
            </a:fld>
            <a:endParaRPr lang="en-US"/>
          </a:p>
        </p:txBody>
      </p:sp>
    </p:spTree>
    <p:extLst>
      <p:ext uri="{BB962C8B-B14F-4D97-AF65-F5344CB8AC3E}">
        <p14:creationId xmlns:p14="http://schemas.microsoft.com/office/powerpoint/2010/main" val="209045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flow:</a:t>
            </a:r>
          </a:p>
          <a:p>
            <a:r>
              <a:rPr lang="en-US" b="1" dirty="0"/>
              <a:t>The Internet enables capability.</a:t>
            </a:r>
            <a:br>
              <a:rPr lang="en-US" b="1" dirty="0"/>
            </a:br>
            <a:r>
              <a:rPr lang="en-US" b="1" dirty="0"/>
              <a:t>Capability depends upon infrastructure.</a:t>
            </a:r>
            <a:br>
              <a:rPr lang="en-US" b="1" dirty="0"/>
            </a:br>
            <a:r>
              <a:rPr lang="en-US" b="1" dirty="0"/>
              <a:t>Dependency creates criticality.</a:t>
            </a:r>
            <a:br>
              <a:rPr lang="en-US" b="1" dirty="0"/>
            </a:br>
            <a:r>
              <a:rPr lang="en-US" b="1" dirty="0"/>
              <a:t>Criticality creates consequence.</a:t>
            </a:r>
            <a:br>
              <a:rPr lang="en-US" b="1" dirty="0"/>
            </a:br>
            <a:endParaRPr lang="en-US" dirty="0"/>
          </a:p>
        </p:txBody>
      </p:sp>
      <p:sp>
        <p:nvSpPr>
          <p:cNvPr id="4" name="Slide Number Placeholder 3"/>
          <p:cNvSpPr>
            <a:spLocks noGrp="1"/>
          </p:cNvSpPr>
          <p:nvPr>
            <p:ph type="sldNum" sz="quarter" idx="5"/>
          </p:nvPr>
        </p:nvSpPr>
        <p:spPr/>
        <p:txBody>
          <a:bodyPr/>
          <a:lstStyle/>
          <a:p>
            <a:fld id="{FECBF418-F98C-A04A-B8FD-6F140A4BD0B8}" type="slidenum">
              <a:rPr lang="en-US" smtClean="0"/>
              <a:t>3</a:t>
            </a:fld>
            <a:endParaRPr lang="en-US"/>
          </a:p>
        </p:txBody>
      </p:sp>
    </p:spTree>
    <p:extLst>
      <p:ext uri="{BB962C8B-B14F-4D97-AF65-F5344CB8AC3E}">
        <p14:creationId xmlns:p14="http://schemas.microsoft.com/office/powerpoint/2010/main" val="3978509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Understanding criticality informs resilience.</a:t>
            </a:r>
            <a:br>
              <a:rPr lang="en-US" b="1" dirty="0"/>
            </a:br>
            <a:br>
              <a:rPr lang="en-US" b="1" dirty="0"/>
            </a:br>
            <a:r>
              <a:rPr lang="en-US" b="1" dirty="0"/>
              <a:t>Understanding creates agency.</a:t>
            </a:r>
            <a:br>
              <a:rPr lang="en-US" b="1" dirty="0"/>
            </a:br>
            <a:br>
              <a:rPr lang="en-US" b="1" dirty="0"/>
            </a:br>
            <a:r>
              <a:rPr lang="en-US" b="1" dirty="0"/>
              <a:t>Agency broadens participation.</a:t>
            </a:r>
            <a:br>
              <a:rPr lang="en-US" b="1" dirty="0"/>
            </a:br>
            <a:br>
              <a:rPr lang="en-US" b="1" dirty="0"/>
            </a:br>
            <a:r>
              <a:rPr lang="en-US" b="1" dirty="0"/>
              <a:t>Participation shapes investment, policy and development.</a:t>
            </a:r>
            <a:br>
              <a:rPr lang="en-US" b="1" dirty="0"/>
            </a:br>
            <a:br>
              <a:rPr lang="en-US" b="1" dirty="0"/>
            </a:br>
            <a:r>
              <a:rPr lang="en-US" b="1" dirty="0"/>
              <a:t>These are Internet governance choices.</a:t>
            </a:r>
            <a:endParaRPr lang="en-US" dirty="0"/>
          </a:p>
          <a:p>
            <a:endParaRPr lang="en-US" dirty="0"/>
          </a:p>
        </p:txBody>
      </p:sp>
      <p:sp>
        <p:nvSpPr>
          <p:cNvPr id="4" name="Slide Number Placeholder 3"/>
          <p:cNvSpPr>
            <a:spLocks noGrp="1"/>
          </p:cNvSpPr>
          <p:nvPr>
            <p:ph type="sldNum" sz="quarter" idx="5"/>
          </p:nvPr>
        </p:nvSpPr>
        <p:spPr/>
        <p:txBody>
          <a:bodyPr/>
          <a:lstStyle/>
          <a:p>
            <a:fld id="{FECBF418-F98C-A04A-B8FD-6F140A4BD0B8}" type="slidenum">
              <a:rPr lang="en-US" smtClean="0"/>
              <a:t>8</a:t>
            </a:fld>
            <a:endParaRPr lang="en-US"/>
          </a:p>
        </p:txBody>
      </p:sp>
    </p:spTree>
    <p:extLst>
      <p:ext uri="{BB962C8B-B14F-4D97-AF65-F5344CB8AC3E}">
        <p14:creationId xmlns:p14="http://schemas.microsoft.com/office/powerpoint/2010/main" val="1431151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Internet Organizations </a:t>
            </a:r>
            <a:r>
              <a:rPr lang="en-US" dirty="0" err="1"/>
              <a:t>isoc</a:t>
            </a:r>
            <a:r>
              <a:rPr lang="en-US" dirty="0"/>
              <a:t>, </a:t>
            </a:r>
            <a:r>
              <a:rPr lang="en-US" dirty="0" err="1"/>
              <a:t>icann</a:t>
            </a:r>
            <a:r>
              <a:rPr lang="en-US" dirty="0"/>
              <a:t>, </a:t>
            </a:r>
            <a:r>
              <a:rPr lang="en-US" dirty="0" err="1"/>
              <a:t>arin</a:t>
            </a:r>
            <a:r>
              <a:rPr lang="en-US" dirty="0"/>
              <a:t>, </a:t>
            </a:r>
            <a:r>
              <a:rPr lang="en-US" dirty="0" err="1"/>
              <a:t>lacnic</a:t>
            </a:r>
            <a:r>
              <a:rPr lang="en-US" dirty="0"/>
              <a:t>, ripe </a:t>
            </a:r>
            <a:r>
              <a:rPr lang="en-US" dirty="0" err="1"/>
              <a:t>ncc</a:t>
            </a:r>
            <a:r>
              <a:rPr lang="en-US" dirty="0"/>
              <a:t>. </a:t>
            </a:r>
            <a:r>
              <a:rPr lang="en-US" dirty="0" err="1"/>
              <a:t>apnic</a:t>
            </a:r>
            <a:r>
              <a:rPr lang="en-US" dirty="0"/>
              <a:t>, </a:t>
            </a:r>
            <a:r>
              <a:rPr lang="en-US" dirty="0" err="1"/>
              <a:t>afrinic</a:t>
            </a:r>
            <a:r>
              <a:rPr lang="en-US" dirty="0"/>
              <a:t>, NRO, IGF, WISIS, IANA</a:t>
            </a:r>
          </a:p>
        </p:txBody>
      </p:sp>
      <p:sp>
        <p:nvSpPr>
          <p:cNvPr id="4" name="Slide Number Placeholder 3"/>
          <p:cNvSpPr>
            <a:spLocks noGrp="1"/>
          </p:cNvSpPr>
          <p:nvPr>
            <p:ph type="sldNum" sz="quarter" idx="5"/>
          </p:nvPr>
        </p:nvSpPr>
        <p:spPr/>
        <p:txBody>
          <a:bodyPr/>
          <a:lstStyle/>
          <a:p>
            <a:fld id="{FECBF418-F98C-A04A-B8FD-6F140A4BD0B8}" type="slidenum">
              <a:rPr lang="en-US" smtClean="0"/>
              <a:t>9</a:t>
            </a:fld>
            <a:endParaRPr lang="en-US"/>
          </a:p>
        </p:txBody>
      </p:sp>
    </p:spTree>
    <p:extLst>
      <p:ext uri="{BB962C8B-B14F-4D97-AF65-F5344CB8AC3E}">
        <p14:creationId xmlns:p14="http://schemas.microsoft.com/office/powerpoint/2010/main" val="31500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3E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4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5937" t="12185" r="3594" b="9664"/>
          <a:stretch>
            <a:fillRect/>
          </a:stretch>
        </p:blipFill>
        <p:spPr>
          <a:xfrm>
            <a:off x="797188" y="662473"/>
            <a:ext cx="14706600" cy="7086600"/>
          </a:xfrm>
          <a:prstGeom prst="rect">
            <a:avLst/>
          </a:prstGeom>
        </p:spPr>
      </p:pic>
      <p:pic>
        <p:nvPicPr>
          <p:cNvPr id="3" name="Picture 2" descr="Caribbean IGF - 2026 | Internet Governance Forum (IGF)">
            <a:extLst>
              <a:ext uri="{FF2B5EF4-FFF2-40B4-BE49-F238E27FC236}">
                <a16:creationId xmlns:a16="http://schemas.microsoft.com/office/drawing/2014/main" id="{5331899A-9344-7F7D-19F1-76E81AE263F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310767" y="6816828"/>
            <a:ext cx="3124200" cy="16646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3125" t="5462" r="2656" b="5462"/>
          <a:stretch>
            <a:fillRect/>
          </a:stretch>
        </p:blipFill>
        <p:spPr>
          <a:xfrm>
            <a:off x="469899" y="290205"/>
            <a:ext cx="15316200" cy="8077200"/>
          </a:xfrm>
          <a:prstGeom prst="rect">
            <a:avLst/>
          </a:prstGeom>
        </p:spPr>
      </p:pic>
      <p:pic>
        <p:nvPicPr>
          <p:cNvPr id="3" name="Picture 2" descr="Government - Free buildings icons">
            <a:extLst>
              <a:ext uri="{FF2B5EF4-FFF2-40B4-BE49-F238E27FC236}">
                <a16:creationId xmlns:a16="http://schemas.microsoft.com/office/drawing/2014/main" id="{764A2DFF-AE1F-0034-1670-B615F68097B0}"/>
              </a:ext>
            </a:extLst>
          </p:cNvPr>
          <p:cNvPicPr>
            <a:picLocks noChangeAspect="1"/>
          </p:cNvPicPr>
          <p:nvPr/>
        </p:nvPicPr>
        <p:blipFill>
          <a:blip r:embed="rId4"/>
          <a:stretch>
            <a:fillRect/>
          </a:stretch>
        </p:blipFill>
        <p:spPr>
          <a:xfrm>
            <a:off x="1422400" y="5638800"/>
            <a:ext cx="1447800" cy="1447800"/>
          </a:xfrm>
          <a:prstGeom prst="rect">
            <a:avLst/>
          </a:prstGeom>
        </p:spPr>
      </p:pic>
      <p:pic>
        <p:nvPicPr>
          <p:cNvPr id="4" name="Picture 3">
            <a:extLst>
              <a:ext uri="{FF2B5EF4-FFF2-40B4-BE49-F238E27FC236}">
                <a16:creationId xmlns:a16="http://schemas.microsoft.com/office/drawing/2014/main" id="{E65C594C-B472-2CCD-C3D1-60F103D8B7BE}"/>
              </a:ext>
            </a:extLst>
          </p:cNvPr>
          <p:cNvPicPr>
            <a:picLocks noChangeAspect="1"/>
          </p:cNvPicPr>
          <p:nvPr/>
        </p:nvPicPr>
        <p:blipFill>
          <a:blip r:embed="rId5">
            <a:clrChange>
              <a:clrFrom>
                <a:srgbClr val="F7F7F7"/>
              </a:clrFrom>
              <a:clrTo>
                <a:srgbClr val="F7F7F7">
                  <a:alpha val="0"/>
                </a:srgbClr>
              </a:clrTo>
            </a:clrChang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p:blipFill>
        <p:spPr>
          <a:xfrm>
            <a:off x="9118600" y="5791200"/>
            <a:ext cx="1438807" cy="1447800"/>
          </a:xfrm>
          <a:prstGeom prst="ellipse">
            <a:avLst/>
          </a:prstGeom>
          <a:solidFill>
            <a:srgbClr val="F8F3E4"/>
          </a:solidFill>
        </p:spPr>
      </p:pic>
      <p:pic>
        <p:nvPicPr>
          <p:cNvPr id="5" name="Picture 4" descr="Caribbean IGF - 2026 | Internet Governance Forum (IGF)">
            <a:extLst>
              <a:ext uri="{FF2B5EF4-FFF2-40B4-BE49-F238E27FC236}">
                <a16:creationId xmlns:a16="http://schemas.microsoft.com/office/drawing/2014/main" id="{9F31E189-683B-D2EC-8D99-DD4466FA076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399267" y="8126224"/>
            <a:ext cx="1457463" cy="7765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5000" t="5462" r="2656" b="5462"/>
          <a:stretch>
            <a:fillRect/>
          </a:stretch>
        </p:blipFill>
        <p:spPr>
          <a:xfrm>
            <a:off x="812800" y="152400"/>
            <a:ext cx="15011400" cy="8077200"/>
          </a:xfrm>
          <a:prstGeom prst="rect">
            <a:avLst/>
          </a:prstGeom>
        </p:spPr>
      </p:pic>
      <p:pic>
        <p:nvPicPr>
          <p:cNvPr id="3" name="Picture 2" descr="Caribbean IGF - 2026 | Internet Governance Forum (IGF)">
            <a:extLst>
              <a:ext uri="{FF2B5EF4-FFF2-40B4-BE49-F238E27FC236}">
                <a16:creationId xmlns:a16="http://schemas.microsoft.com/office/drawing/2014/main" id="{FB655697-07B1-F9B0-FFAE-D72683B4EF6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399267" y="8126224"/>
            <a:ext cx="1457463" cy="7765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063" t="5463" r="3594" b="6303"/>
          <a:stretch>
            <a:fillRect/>
          </a:stretch>
        </p:blipFill>
        <p:spPr>
          <a:xfrm>
            <a:off x="622300" y="304800"/>
            <a:ext cx="15011400" cy="8001000"/>
          </a:xfrm>
          <a:prstGeom prst="rect">
            <a:avLst/>
          </a:prstGeom>
        </p:spPr>
      </p:pic>
      <p:pic>
        <p:nvPicPr>
          <p:cNvPr id="3" name="Picture 2" descr="Caribbean IGF - 2026 | Internet Governance Forum (IGF)">
            <a:extLst>
              <a:ext uri="{FF2B5EF4-FFF2-40B4-BE49-F238E27FC236}">
                <a16:creationId xmlns:a16="http://schemas.microsoft.com/office/drawing/2014/main" id="{7CED95E1-658D-6D61-99B9-ABE0CE31804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399267" y="8126224"/>
            <a:ext cx="1457463" cy="7765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125" t="16386" r="3125" b="5462"/>
          <a:stretch>
            <a:fillRect/>
          </a:stretch>
        </p:blipFill>
        <p:spPr>
          <a:xfrm>
            <a:off x="508000" y="1371600"/>
            <a:ext cx="15240000" cy="7086600"/>
          </a:xfrm>
          <a:prstGeom prst="rect">
            <a:avLst/>
          </a:prstGeom>
        </p:spPr>
      </p:pic>
      <p:pic>
        <p:nvPicPr>
          <p:cNvPr id="3" name="Picture 2" descr="Caribbean IGF - 2026 | Internet Governance Forum (IGF)">
            <a:extLst>
              <a:ext uri="{FF2B5EF4-FFF2-40B4-BE49-F238E27FC236}">
                <a16:creationId xmlns:a16="http://schemas.microsoft.com/office/drawing/2014/main" id="{0FF9F7E7-B35C-9370-880B-4A6E0A14FF8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399267" y="8126224"/>
            <a:ext cx="1457463" cy="776595"/>
          </a:xfrm>
          <a:prstGeom prst="rect">
            <a:avLst/>
          </a:prstGeom>
        </p:spPr>
      </p:pic>
      <p:sp>
        <p:nvSpPr>
          <p:cNvPr id="4" name="Rectangle 3">
            <a:extLst>
              <a:ext uri="{FF2B5EF4-FFF2-40B4-BE49-F238E27FC236}">
                <a16:creationId xmlns:a16="http://schemas.microsoft.com/office/drawing/2014/main" id="{24D63E98-CA20-6E42-EB9D-8603C2920B42}"/>
              </a:ext>
            </a:extLst>
          </p:cNvPr>
          <p:cNvSpPr/>
          <p:nvPr/>
        </p:nvSpPr>
        <p:spPr>
          <a:xfrm>
            <a:off x="736600" y="304800"/>
            <a:ext cx="14478000" cy="685800"/>
          </a:xfrm>
          <a:prstGeom prst="rect">
            <a:avLst/>
          </a:prstGeom>
          <a:solidFill>
            <a:srgbClr val="F8F3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b="1" dirty="0">
                <a:solidFill>
                  <a:schemeClr val="tx2">
                    <a:lumMod val="75000"/>
                  </a:schemeClr>
                </a:solidFill>
                <a:latin typeface="Cambria" panose="02040503050406030204" pitchFamily="18" charset="0"/>
              </a:rPr>
              <a:t>RESILIENCE IS BUILT</a:t>
            </a:r>
            <a:r>
              <a:rPr lang="en-US" sz="4400" i="1" dirty="0">
                <a:solidFill>
                  <a:schemeClr val="tx1">
                    <a:lumMod val="65000"/>
                    <a:lumOff val="35000"/>
                  </a:schemeClr>
                </a:solidFill>
                <a:latin typeface="Cambria" panose="02040503050406030204" pitchFamily="18" charset="0"/>
              </a:rPr>
              <a:t>…</a:t>
            </a:r>
            <a:r>
              <a:rPr lang="en-US" sz="4400" b="1" i="1" dirty="0">
                <a:solidFill>
                  <a:schemeClr val="tx1">
                    <a:lumMod val="65000"/>
                    <a:lumOff val="35000"/>
                  </a:schemeClr>
                </a:solidFill>
                <a:latin typeface="Cambria" panose="02040503050406030204" pitchFamily="18" charset="0"/>
              </a:rPr>
              <a:t>it does not emerge automatically</a:t>
            </a:r>
          </a:p>
        </p:txBody>
      </p:sp>
      <p:cxnSp>
        <p:nvCxnSpPr>
          <p:cNvPr id="6" name="Straight Connector 5">
            <a:extLst>
              <a:ext uri="{FF2B5EF4-FFF2-40B4-BE49-F238E27FC236}">
                <a16:creationId xmlns:a16="http://schemas.microsoft.com/office/drawing/2014/main" id="{331C655F-A6C6-A702-6AFB-D8943B0E750F}"/>
              </a:ext>
            </a:extLst>
          </p:cNvPr>
          <p:cNvCxnSpPr/>
          <p:nvPr/>
        </p:nvCxnSpPr>
        <p:spPr>
          <a:xfrm>
            <a:off x="736600" y="1143000"/>
            <a:ext cx="14478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125" t="12185" r="2656" b="3782"/>
          <a:stretch>
            <a:fillRect/>
          </a:stretch>
        </p:blipFill>
        <p:spPr>
          <a:xfrm>
            <a:off x="731078" y="1243756"/>
            <a:ext cx="14478000" cy="7202979"/>
          </a:xfrm>
          <a:prstGeom prst="rect">
            <a:avLst/>
          </a:prstGeom>
        </p:spPr>
      </p:pic>
      <p:cxnSp>
        <p:nvCxnSpPr>
          <p:cNvPr id="4" name="Straight Connector 3">
            <a:extLst>
              <a:ext uri="{FF2B5EF4-FFF2-40B4-BE49-F238E27FC236}">
                <a16:creationId xmlns:a16="http://schemas.microsoft.com/office/drawing/2014/main" id="{6F855865-E874-C8C6-A713-3C96E5CFC69B}"/>
              </a:ext>
            </a:extLst>
          </p:cNvPr>
          <p:cNvCxnSpPr/>
          <p:nvPr/>
        </p:nvCxnSpPr>
        <p:spPr>
          <a:xfrm>
            <a:off x="736600" y="1143000"/>
            <a:ext cx="144780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8DF131F-0269-D24D-03C3-E1CC06486FCC}"/>
              </a:ext>
            </a:extLst>
          </p:cNvPr>
          <p:cNvSpPr/>
          <p:nvPr/>
        </p:nvSpPr>
        <p:spPr>
          <a:xfrm>
            <a:off x="731078" y="356445"/>
            <a:ext cx="14478000" cy="685800"/>
          </a:xfrm>
          <a:prstGeom prst="rect">
            <a:avLst/>
          </a:prstGeom>
          <a:solidFill>
            <a:srgbClr val="F8F3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tx2">
                    <a:lumMod val="75000"/>
                  </a:schemeClr>
                </a:solidFill>
                <a:latin typeface="Cambria" panose="02040503050406030204" pitchFamily="18" charset="0"/>
              </a:rPr>
              <a:t>THE Caribbean Context: Geography Influences – Governance Determines </a:t>
            </a:r>
            <a:r>
              <a:rPr lang="en-US" sz="3200" i="1" dirty="0">
                <a:solidFill>
                  <a:schemeClr val="tx1">
                    <a:lumMod val="65000"/>
                    <a:lumOff val="35000"/>
                  </a:schemeClr>
                </a:solidFill>
                <a:latin typeface="Cambria" panose="02040503050406030204" pitchFamily="18" charset="0"/>
              </a:rPr>
              <a:t>…</a:t>
            </a:r>
            <a:endParaRPr lang="en-US" sz="3200" b="1" i="1" dirty="0">
              <a:solidFill>
                <a:schemeClr val="tx1">
                  <a:lumMod val="65000"/>
                  <a:lumOff val="35000"/>
                </a:schemeClr>
              </a:solidFill>
              <a:latin typeface="Cambria" panose="020405030504060302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b="2101"/>
          <a:stretch>
            <a:fillRect/>
          </a:stretch>
        </p:blipFill>
        <p:spPr>
          <a:xfrm>
            <a:off x="0" y="38100"/>
            <a:ext cx="16256000" cy="88773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3593" t="11345" r="3595" b="4621"/>
          <a:stretch>
            <a:fillRect/>
          </a:stretch>
        </p:blipFill>
        <p:spPr>
          <a:xfrm>
            <a:off x="584200" y="762000"/>
            <a:ext cx="15087600" cy="7620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38100"/>
            <a:ext cx="16256000" cy="90678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132</TotalTime>
  <Words>324</Words>
  <Application>Microsoft Macintosh PowerPoint</Application>
  <PresentationFormat>Custom</PresentationFormat>
  <Paragraphs>18</Paragraphs>
  <Slides>12</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Bevil Wooding</cp:lastModifiedBy>
  <cp:revision>1</cp:revision>
  <dcterms:created xsi:type="dcterms:W3CDTF">2006-08-16T00:00:00Z</dcterms:created>
  <dcterms:modified xsi:type="dcterms:W3CDTF">2026-08-24T15:36:31Z</dcterms:modified>
</cp:coreProperties>
</file>